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Black"/>
      <p:bold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Montserrat ExtraBold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idyG00l6RlIzSVUYUdGOfbIigJ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Bo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Black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Black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2" name="Google Shape;25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0" name="Google Shape;2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6" y="0"/>
            <a:ext cx="91392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0" y="3335725"/>
            <a:ext cx="8520600" cy="85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b="1" sz="4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9" name="Google Shape;5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5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65" name="Google Shape;6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6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71" name="Google Shape;7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74" name="Google Shape;74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7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37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37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8" name="Google Shape;7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8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3" name="Google Shape;83;p38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4" name="Google Shape;84;p3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7" name="Google Shape;8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39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0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p40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b="0" i="0" sz="4200" u="none" cap="none" strike="noStrike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5" name="Google Shape;95;p40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4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1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1" name="Google Shape;101;p41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b="0" i="0" sz="4200" u="none" cap="none" strike="noStrike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2" name="Google Shape;102;p41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4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2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42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b="0" i="0" sz="4200" u="none" cap="none" strike="noStrike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9" name="Google Shape;109;p42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4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3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43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14" name="Google Shape;11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43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7" name="Google Shape;11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0" showMasterSp="0">
  <p:cSld name="TITLE_AND_BODY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6"/>
          <p:cNvSpPr txBox="1"/>
          <p:nvPr>
            <p:ph idx="12" type="sldNum"/>
          </p:nvPr>
        </p:nvSpPr>
        <p:spPr>
          <a:xfrm>
            <a:off x="4457700" y="4629150"/>
            <a:ext cx="16002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9" name="Google Shape;11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Content">
  <p:cSld name="Section Title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6"/>
          <p:cNvSpPr txBox="1"/>
          <p:nvPr>
            <p:ph idx="1" type="body"/>
          </p:nvPr>
        </p:nvSpPr>
        <p:spPr>
          <a:xfrm>
            <a:off x="0" y="0"/>
            <a:ext cx="4480500" cy="51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46"/>
          <p:cNvSpPr txBox="1"/>
          <p:nvPr>
            <p:ph idx="2" type="body"/>
          </p:nvPr>
        </p:nvSpPr>
        <p:spPr>
          <a:xfrm>
            <a:off x="4997268" y="1583857"/>
            <a:ext cx="37377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⮚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7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7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47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7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7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8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8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9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9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0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35" name="Google Shape;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0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40" name="Google Shape;40;p31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 " id="41" name="Google Shape;4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1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31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8" name="Google Shape;4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2" name="Google Shape;5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3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33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3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b="0" i="0" sz="4200" u="none" cap="none" strike="noStrike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ublic.tableau.com/shared/73FZRDZZM?:display_count=n&amp;:origin=viz_share_lin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2319000" y="3879125"/>
            <a:ext cx="4506000" cy="92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1100">
                <a:latin typeface="Noto Sans Symbols"/>
                <a:ea typeface="Noto Sans Symbols"/>
                <a:cs typeface="Noto Sans Symbols"/>
                <a:sym typeface="Noto Sans Symbols"/>
              </a:rPr>
              <a:t>Chih-Yun Lu (Belle)  |  Sam Zierler  |  Jingxuan Xiao (Matt)</a:t>
            </a:r>
            <a:endParaRPr sz="11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11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11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900">
                <a:latin typeface="Noto Sans Symbols"/>
                <a:ea typeface="Noto Sans Symbols"/>
                <a:cs typeface="Noto Sans Symbols"/>
                <a:sym typeface="Noto Sans Symbols"/>
              </a:rPr>
              <a:t>2022 CUSP Capstone  |  Summer Progress Update</a:t>
            </a:r>
            <a:endParaRPr sz="9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1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35" name="Google Shape;1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50" y="4620275"/>
            <a:ext cx="2237551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/>
          <p:nvPr/>
        </p:nvSpPr>
        <p:spPr>
          <a:xfrm>
            <a:off x="81450" y="3116075"/>
            <a:ext cx="898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Informing Policymakers on State Level Supplemental Security Income Support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1"/>
          <p:cNvPicPr preferRelativeResize="0"/>
          <p:nvPr/>
        </p:nvPicPr>
        <p:blipFill rotWithShape="1">
          <a:blip r:embed="rId4">
            <a:alphaModFix/>
          </a:blip>
          <a:srcRect b="23925" l="0" r="0" t="23925"/>
          <a:stretch/>
        </p:blipFill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 txBox="1"/>
          <p:nvPr/>
        </p:nvSpPr>
        <p:spPr>
          <a:xfrm>
            <a:off x="310896" y="219456"/>
            <a:ext cx="494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Final Data Output</a:t>
            </a:r>
            <a:endParaRPr b="1" i="0" sz="30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77" name="Google Shape;2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813" y="841950"/>
            <a:ext cx="6710374" cy="40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"/>
          <p:cNvSpPr txBox="1"/>
          <p:nvPr/>
        </p:nvSpPr>
        <p:spPr>
          <a:xfrm>
            <a:off x="196525" y="176200"/>
            <a:ext cx="451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Case Study &amp; Tableau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00" y="1288900"/>
            <a:ext cx="4429949" cy="369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84" name="Google Shape;284;p11"/>
          <p:cNvSpPr txBox="1"/>
          <p:nvPr/>
        </p:nvSpPr>
        <p:spPr>
          <a:xfrm>
            <a:off x="5236050" y="176200"/>
            <a:ext cx="2906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133 kinds of living arrangements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Living in household of another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Living independently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Medicaid facility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0500" y="1288900"/>
            <a:ext cx="4477301" cy="3693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"/>
          <p:cNvSpPr txBox="1"/>
          <p:nvPr/>
        </p:nvSpPr>
        <p:spPr>
          <a:xfrm>
            <a:off x="196525" y="176200"/>
            <a:ext cx="451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Case Study &amp; Tableau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12"/>
          <p:cNvSpPr txBox="1"/>
          <p:nvPr/>
        </p:nvSpPr>
        <p:spPr>
          <a:xfrm>
            <a:off x="6051550" y="2500600"/>
            <a:ext cx="39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Washington, D.C. by state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1042875"/>
            <a:ext cx="4753998" cy="395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/>
          <p:nvPr/>
        </p:nvSpPr>
        <p:spPr>
          <a:xfrm>
            <a:off x="196525" y="176200"/>
            <a:ext cx="451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Case Study &amp; Tableau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13"/>
          <p:cNvSpPr txBox="1"/>
          <p:nvPr/>
        </p:nvSpPr>
        <p:spPr>
          <a:xfrm>
            <a:off x="6275200" y="2683550"/>
            <a:ext cx="39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Washington, D.C. by federal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250" y="1162500"/>
            <a:ext cx="5337498" cy="37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"/>
          <p:cNvSpPr txBox="1"/>
          <p:nvPr/>
        </p:nvSpPr>
        <p:spPr>
          <a:xfrm>
            <a:off x="196525" y="176200"/>
            <a:ext cx="451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Case Study &amp; Tableau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14"/>
          <p:cNvSpPr txBox="1"/>
          <p:nvPr/>
        </p:nvSpPr>
        <p:spPr>
          <a:xfrm>
            <a:off x="196525" y="2778263"/>
            <a:ext cx="39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Washington by state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363" y="1010100"/>
            <a:ext cx="4651275" cy="393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196525" y="176200"/>
            <a:ext cx="451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Case Study &amp; Tableau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15"/>
          <p:cNvSpPr txBox="1"/>
          <p:nvPr/>
        </p:nvSpPr>
        <p:spPr>
          <a:xfrm>
            <a:off x="196525" y="2803575"/>
            <a:ext cx="39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Washington by federal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1238" y="1030425"/>
            <a:ext cx="4651278" cy="3919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/>
          <p:nvPr/>
        </p:nvSpPr>
        <p:spPr>
          <a:xfrm>
            <a:off x="2540650" y="1416213"/>
            <a:ext cx="43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Method &amp; Model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16"/>
          <p:cNvSpPr/>
          <p:nvPr/>
        </p:nvSpPr>
        <p:spPr>
          <a:xfrm>
            <a:off x="3971007" y="3281923"/>
            <a:ext cx="463749" cy="406360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6"/>
          <p:cNvSpPr txBox="1"/>
          <p:nvPr/>
        </p:nvSpPr>
        <p:spPr>
          <a:xfrm>
            <a:off x="4495600" y="3300450"/>
            <a:ext cx="70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ARIMA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1" name="Google Shape;321;p16"/>
          <p:cNvGrpSpPr/>
          <p:nvPr/>
        </p:nvGrpSpPr>
        <p:grpSpPr>
          <a:xfrm>
            <a:off x="1929572" y="1003625"/>
            <a:ext cx="5284843" cy="2922075"/>
            <a:chOff x="2389332" y="2881556"/>
            <a:chExt cx="812903" cy="535787"/>
          </a:xfrm>
        </p:grpSpPr>
        <p:grpSp>
          <p:nvGrpSpPr>
            <p:cNvPr id="322" name="Google Shape;322;p16"/>
            <p:cNvGrpSpPr/>
            <p:nvPr/>
          </p:nvGrpSpPr>
          <p:grpSpPr>
            <a:xfrm>
              <a:off x="2389332" y="2881556"/>
              <a:ext cx="812903" cy="229760"/>
              <a:chOff x="2389332" y="2881556"/>
              <a:chExt cx="812903" cy="229760"/>
            </a:xfrm>
          </p:grpSpPr>
          <p:sp>
            <p:nvSpPr>
              <p:cNvPr id="323" name="Google Shape;323;p16"/>
              <p:cNvSpPr/>
              <p:nvPr/>
            </p:nvSpPr>
            <p:spPr>
              <a:xfrm>
                <a:off x="2443826" y="2922954"/>
                <a:ext cx="730762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rgbClr val="674E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2886490" y="2881556"/>
                <a:ext cx="315745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 cap="flat" cmpd="sng" w="19050">
                <a:solidFill>
                  <a:srgbClr val="674E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2389332" y="2881565"/>
                <a:ext cx="315718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888888"/>
              </a:solidFill>
              <a:ln cap="flat" cmpd="sng" w="19050">
                <a:solidFill>
                  <a:srgbClr val="674E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" name="Google Shape;326;p16"/>
            <p:cNvGrpSpPr/>
            <p:nvPr/>
          </p:nvGrpSpPr>
          <p:grpSpPr>
            <a:xfrm>
              <a:off x="2683612" y="3088650"/>
              <a:ext cx="224343" cy="328694"/>
              <a:chOff x="2683612" y="3088650"/>
              <a:chExt cx="224343" cy="328694"/>
            </a:xfrm>
          </p:grpSpPr>
          <p:sp>
            <p:nvSpPr>
              <p:cNvPr id="327" name="Google Shape;327;p16"/>
              <p:cNvSpPr/>
              <p:nvPr/>
            </p:nvSpPr>
            <p:spPr>
              <a:xfrm rot="5400000">
                <a:off x="2726131" y="3126262"/>
                <a:ext cx="146651" cy="71426"/>
              </a:xfrm>
              <a:custGeom>
                <a:rect b="b" l="l" r="r" t="t"/>
                <a:pathLst>
                  <a:path extrusionOk="0" h="18698" w="54065">
                    <a:moveTo>
                      <a:pt x="242" y="0"/>
                    </a:moveTo>
                    <a:cubicBezTo>
                      <a:pt x="109" y="0"/>
                      <a:pt x="0" y="109"/>
                      <a:pt x="0" y="242"/>
                    </a:cubicBezTo>
                    <a:lnTo>
                      <a:pt x="0" y="5286"/>
                    </a:lnTo>
                    <a:cubicBezTo>
                      <a:pt x="0" y="8843"/>
                      <a:pt x="2895" y="11736"/>
                      <a:pt x="6451" y="11736"/>
                    </a:cubicBezTo>
                    <a:lnTo>
                      <a:pt x="46862" y="11736"/>
                    </a:lnTo>
                    <a:cubicBezTo>
                      <a:pt x="50567" y="11736"/>
                      <a:pt x="53580" y="14751"/>
                      <a:pt x="53580" y="18456"/>
                    </a:cubicBezTo>
                    <a:cubicBezTo>
                      <a:pt x="53580" y="18589"/>
                      <a:pt x="53689" y="18698"/>
                      <a:pt x="53822" y="18698"/>
                    </a:cubicBezTo>
                    <a:cubicBezTo>
                      <a:pt x="53957" y="18698"/>
                      <a:pt x="54064" y="18589"/>
                      <a:pt x="54063" y="18456"/>
                    </a:cubicBezTo>
                    <a:cubicBezTo>
                      <a:pt x="54063" y="14484"/>
                      <a:pt x="50831" y="11250"/>
                      <a:pt x="46858" y="11250"/>
                    </a:cubicBezTo>
                    <a:lnTo>
                      <a:pt x="6449" y="11250"/>
                    </a:lnTo>
                    <a:cubicBezTo>
                      <a:pt x="3160" y="11250"/>
                      <a:pt x="484" y="8576"/>
                      <a:pt x="484" y="5286"/>
                    </a:cubicBezTo>
                    <a:lnTo>
                      <a:pt x="484" y="242"/>
                    </a:lnTo>
                    <a:cubicBezTo>
                      <a:pt x="484" y="109"/>
                      <a:pt x="376" y="0"/>
                      <a:pt x="242" y="0"/>
                    </a:cubicBezTo>
                    <a:close/>
                  </a:path>
                </a:pathLst>
              </a:custGeom>
              <a:solidFill>
                <a:srgbClr val="9FA0A4"/>
              </a:solidFill>
              <a:ln cap="flat" cmpd="sng" w="19050">
                <a:solidFill>
                  <a:srgbClr val="674E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2683612" y="3235298"/>
                <a:ext cx="224343" cy="182045"/>
              </a:xfrm>
              <a:custGeom>
                <a:rect b="b" l="l" r="r" t="t"/>
                <a:pathLst>
                  <a:path extrusionOk="0" h="39988" w="49279">
                    <a:moveTo>
                      <a:pt x="7995" y="0"/>
                    </a:moveTo>
                    <a:cubicBezTo>
                      <a:pt x="3580" y="0"/>
                      <a:pt x="0" y="3579"/>
                      <a:pt x="0" y="7995"/>
                    </a:cubicBezTo>
                    <a:lnTo>
                      <a:pt x="0" y="31993"/>
                    </a:lnTo>
                    <a:cubicBezTo>
                      <a:pt x="0" y="36409"/>
                      <a:pt x="3580" y="39988"/>
                      <a:pt x="7995" y="39988"/>
                    </a:cubicBezTo>
                    <a:lnTo>
                      <a:pt x="41282" y="39988"/>
                    </a:lnTo>
                    <a:cubicBezTo>
                      <a:pt x="45698" y="39988"/>
                      <a:pt x="49278" y="36409"/>
                      <a:pt x="49278" y="31993"/>
                    </a:cubicBezTo>
                    <a:lnTo>
                      <a:pt x="49278" y="7995"/>
                    </a:lnTo>
                    <a:cubicBezTo>
                      <a:pt x="49278" y="3579"/>
                      <a:pt x="45698" y="0"/>
                      <a:pt x="41282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rgbClr val="674E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 txBox="1"/>
          <p:nvPr/>
        </p:nvSpPr>
        <p:spPr>
          <a:xfrm>
            <a:off x="1272750" y="0"/>
            <a:ext cx="645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ARIMA Model</a:t>
            </a:r>
            <a:endParaRPr b="0" i="0" sz="2600" u="none" cap="none" strike="noStrike">
              <a:solidFill>
                <a:srgbClr val="000000"/>
              </a:solidFill>
              <a:highlight>
                <a:srgbClr val="D9D2E9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34" name="Google Shape;334;p17"/>
          <p:cNvSpPr txBox="1"/>
          <p:nvPr/>
        </p:nvSpPr>
        <p:spPr>
          <a:xfrm>
            <a:off x="0" y="418275"/>
            <a:ext cx="845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Step 1: </a:t>
            </a:r>
            <a:r>
              <a:rPr b="0" i="0" lang="en" sz="1400" u="none" cap="none" strike="noStrike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Data preprocessing and make decisions to choose what specified data to analyze.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8475"/>
            <a:ext cx="5966225" cy="43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6525" y="838475"/>
            <a:ext cx="3097475" cy="425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 txBox="1"/>
          <p:nvPr/>
        </p:nvSpPr>
        <p:spPr>
          <a:xfrm>
            <a:off x="77150" y="0"/>
            <a:ext cx="906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Step 2: </a:t>
            </a:r>
            <a:r>
              <a:rPr lang="en" sz="1300">
                <a:solidFill>
                  <a:schemeClr val="dk1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A</a:t>
            </a: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nalyze the residuals by using the linear model,</a:t>
            </a:r>
            <a:r>
              <a:rPr lang="en" sz="1300">
                <a:solidFill>
                  <a:schemeClr val="dk1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 since </a:t>
            </a:r>
            <a:r>
              <a:rPr b="0" i="0" lang="en" sz="1300" u="none" cap="none" strike="noStrike">
                <a:solidFill>
                  <a:schemeClr val="dk1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it helps us to find </a:t>
            </a:r>
            <a:r>
              <a:rPr lang="en" sz="1300">
                <a:solidFill>
                  <a:schemeClr val="dk1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the Auto-Regressive and Moving Average in the series data，and they are the moving-average “signature” belonged to ARIMA terms.</a:t>
            </a:r>
            <a:endParaRPr b="0" i="0" sz="1900" u="none" cap="none" strike="noStrike">
              <a:solidFill>
                <a:srgbClr val="57068C"/>
              </a:solidFill>
              <a:highlight>
                <a:srgbClr val="D9D2E9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42" name="Google Shape;3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754200"/>
            <a:ext cx="5024925" cy="43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/>
          <p:nvPr/>
        </p:nvSpPr>
        <p:spPr>
          <a:xfrm>
            <a:off x="77150" y="0"/>
            <a:ext cx="859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Step 3: Choosing the parameters for the ARIMA Model(</a:t>
            </a:r>
            <a:r>
              <a:rPr lang="en" sz="2000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MA, AR and d)</a:t>
            </a:r>
            <a:endParaRPr b="0" i="0" sz="2000" u="none" cap="none" strike="noStrike">
              <a:solidFill>
                <a:srgbClr val="000000"/>
              </a:solidFill>
              <a:highlight>
                <a:srgbClr val="D9D2E9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48" name="Google Shape;3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2600"/>
            <a:ext cx="4928349" cy="227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69183"/>
            <a:ext cx="4928351" cy="23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8350" y="492600"/>
            <a:ext cx="4215650" cy="433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/>
        </p:nvSpPr>
        <p:spPr>
          <a:xfrm>
            <a:off x="5206075" y="340600"/>
            <a:ext cx="202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57068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3499825" y="1112700"/>
            <a:ext cx="5434200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Identification of Policy Implications </a:t>
            </a:r>
            <a:endParaRPr b="0" i="0" sz="1450" u="none" cap="none" strike="noStrike">
              <a:solidFill>
                <a:schemeClr val="dk1"/>
              </a:solidFill>
              <a:highlight>
                <a:schemeClr val="lt2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SSI Program Eligibility</a:t>
            </a:r>
            <a:endParaRPr b="0" i="0" sz="1450" u="none" cap="none" strike="noStrike">
              <a:solidFill>
                <a:schemeClr val="dk1"/>
              </a:solidFill>
              <a:highlight>
                <a:schemeClr val="lt2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Literature Review</a:t>
            </a:r>
            <a:endParaRPr b="0" i="0" sz="1450" u="none" cap="none" strike="noStrike">
              <a:solidFill>
                <a:schemeClr val="dk1"/>
              </a:solidFill>
              <a:highlight>
                <a:schemeClr val="lt2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Problem Definition</a:t>
            </a:r>
            <a:endParaRPr b="0" i="0" sz="1450" u="none" cap="none" strike="noStrike">
              <a:solidFill>
                <a:schemeClr val="dk1"/>
              </a:solidFill>
              <a:highlight>
                <a:schemeClr val="lt2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Data Engineering</a:t>
            </a:r>
            <a:endParaRPr b="0" i="0" sz="1450" u="none" cap="none" strike="noStrike">
              <a:solidFill>
                <a:schemeClr val="dk1"/>
              </a:solidFill>
              <a:highlight>
                <a:schemeClr val="lt2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Case Study &amp; Tableau</a:t>
            </a:r>
            <a:endParaRPr b="0" i="0" sz="1450" u="none" cap="none" strike="noStrike">
              <a:solidFill>
                <a:schemeClr val="dk1"/>
              </a:solidFill>
              <a:highlight>
                <a:schemeClr val="lt2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Method &amp; Model</a:t>
            </a:r>
            <a:endParaRPr b="0" i="0" sz="1450" u="none" cap="none" strike="noStrike">
              <a:solidFill>
                <a:schemeClr val="dk1"/>
              </a:solidFill>
              <a:highlight>
                <a:schemeClr val="lt2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Visualization</a:t>
            </a:r>
            <a:endParaRPr b="0" i="0" sz="1450" u="none" cap="none" strike="noStrike">
              <a:solidFill>
                <a:schemeClr val="dk1"/>
              </a:solidFill>
              <a:highlight>
                <a:schemeClr val="lt2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dk1"/>
              </a:solidFill>
              <a:highlight>
                <a:schemeClr val="lt2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44" name="Google Shape;144;p2"/>
          <p:cNvPicPr preferRelativeResize="0"/>
          <p:nvPr/>
        </p:nvPicPr>
        <p:blipFill rotWithShape="1">
          <a:blip r:embed="rId3">
            <a:alphaModFix/>
          </a:blip>
          <a:srcRect b="0" l="0" r="58319" t="0"/>
          <a:stretch/>
        </p:blipFill>
        <p:spPr>
          <a:xfrm>
            <a:off x="-71150" y="0"/>
            <a:ext cx="38112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/>
          <p:nvPr/>
        </p:nvSpPr>
        <p:spPr>
          <a:xfrm>
            <a:off x="77150" y="0"/>
            <a:ext cx="859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Step 4: Build the model with chosen parameters and train the model with </a:t>
            </a:r>
            <a:r>
              <a:rPr lang="en" sz="2000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training</a:t>
            </a:r>
            <a:r>
              <a:rPr b="0" i="0" lang="en" sz="2000" u="none" cap="none" strike="noStrike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 dataset </a:t>
            </a:r>
            <a:endParaRPr b="0" i="0" sz="2000" u="none" cap="none" strike="noStrike">
              <a:solidFill>
                <a:srgbClr val="000000"/>
              </a:solidFill>
              <a:highlight>
                <a:srgbClr val="D9D2E9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56" name="Google Shape;3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00" y="888825"/>
            <a:ext cx="8411400" cy="18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00" y="2803450"/>
            <a:ext cx="7763953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/>
          <p:nvPr/>
        </p:nvSpPr>
        <p:spPr>
          <a:xfrm>
            <a:off x="77150" y="0"/>
            <a:ext cx="859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Step 5: Plot the ARIMA Model line with </a:t>
            </a:r>
            <a:r>
              <a:rPr lang="en" sz="2000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predicted values </a:t>
            </a:r>
            <a:endParaRPr b="0" i="0" sz="2000" u="none" cap="none" strike="noStrike">
              <a:solidFill>
                <a:srgbClr val="000000"/>
              </a:solidFill>
              <a:highlight>
                <a:srgbClr val="D9D2E9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63" name="Google Shape;3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0" y="3040350"/>
            <a:ext cx="8839201" cy="19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0" y="548073"/>
            <a:ext cx="8839199" cy="16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1"/>
          <p:cNvSpPr txBox="1"/>
          <p:nvPr/>
        </p:nvSpPr>
        <p:spPr>
          <a:xfrm>
            <a:off x="77150" y="2193750"/>
            <a:ext cx="8895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Step 6: Predict the out-of-sample and plot the </a:t>
            </a:r>
            <a:r>
              <a:rPr lang="en" sz="2000">
                <a:solidFill>
                  <a:schemeClr val="dk1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‘future’</a:t>
            </a:r>
            <a:r>
              <a:rPr b="0" i="0" lang="en" sz="2000" u="none" cap="none" strike="noStrike">
                <a:solidFill>
                  <a:schemeClr val="dk1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 results  from 2011 to 2016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"/>
          <p:cNvSpPr txBox="1"/>
          <p:nvPr/>
        </p:nvSpPr>
        <p:spPr>
          <a:xfrm>
            <a:off x="77150" y="0"/>
            <a:ext cx="859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Step 7: Plot the final graph based on the above steps:</a:t>
            </a:r>
            <a:endParaRPr b="0" i="0" sz="2000" u="none" cap="none" strike="noStrike">
              <a:solidFill>
                <a:srgbClr val="000000"/>
              </a:solidFill>
              <a:highlight>
                <a:srgbClr val="D9D2E9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71" name="Google Shape;3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475" y="2862750"/>
            <a:ext cx="4496524" cy="22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75" y="402350"/>
            <a:ext cx="4496526" cy="2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47350"/>
            <a:ext cx="4647475" cy="30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/>
        </p:nvSpPr>
        <p:spPr>
          <a:xfrm>
            <a:off x="310896" y="219456"/>
            <a:ext cx="416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Visualization Tool</a:t>
            </a:r>
            <a:endParaRPr b="0" i="0" sz="3000" u="none" cap="none" strike="noStrike">
              <a:solidFill>
                <a:srgbClr val="000000"/>
              </a:solidFill>
              <a:highlight>
                <a:srgbClr val="D9D2E9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79" name="Google Shape;379;p23"/>
          <p:cNvSpPr txBox="1"/>
          <p:nvPr/>
        </p:nvSpPr>
        <p:spPr>
          <a:xfrm>
            <a:off x="310900" y="207415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https://public.tableau.com/shared/73FZRDZZM?:display_count=n&amp;:origin=viz_share_link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4712" y="1855950"/>
            <a:ext cx="4554576" cy="256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/>
          <p:nvPr/>
        </p:nvSpPr>
        <p:spPr>
          <a:xfrm>
            <a:off x="690000" y="482150"/>
            <a:ext cx="776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Identification of Policy Implications</a:t>
            </a:r>
            <a:endParaRPr b="0" i="0" sz="30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4"/>
          <p:cNvGrpSpPr/>
          <p:nvPr/>
        </p:nvGrpSpPr>
        <p:grpSpPr>
          <a:xfrm>
            <a:off x="176386" y="1101700"/>
            <a:ext cx="8766447" cy="2839554"/>
            <a:chOff x="726309" y="3642871"/>
            <a:chExt cx="1470905" cy="457528"/>
          </a:xfrm>
        </p:grpSpPr>
        <p:sp>
          <p:nvSpPr>
            <p:cNvPr id="156" name="Google Shape;156;p4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733977" y="386043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777294" y="4057172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929762" y="4005885"/>
              <a:ext cx="234870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893659" y="3822419"/>
              <a:ext cx="278571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017660" y="3690135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1691138" y="3642871"/>
              <a:ext cx="326546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752773" y="4044109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726309" y="3847037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172677" y="3677438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" name="Google Shape;180;p4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1" name="Google Shape;201;p4"/>
          <p:cNvSpPr txBox="1"/>
          <p:nvPr/>
        </p:nvSpPr>
        <p:spPr>
          <a:xfrm>
            <a:off x="4069350" y="2709675"/>
            <a:ext cx="100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SSI</a:t>
            </a:r>
            <a:endParaRPr b="1" i="0" sz="1800" u="none" cap="none" strike="noStrike">
              <a:solidFill>
                <a:schemeClr val="dk1"/>
              </a:solidFill>
              <a:highlight>
                <a:srgbClr val="D9D2E9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2" name="Google Shape;202;p4"/>
          <p:cNvSpPr txBox="1"/>
          <p:nvPr/>
        </p:nvSpPr>
        <p:spPr>
          <a:xfrm>
            <a:off x="1350250" y="3464975"/>
            <a:ext cx="15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Limited income</a:t>
            </a:r>
            <a:endParaRPr b="0" i="0" sz="14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3" name="Google Shape;203;p4"/>
          <p:cNvSpPr txBox="1"/>
          <p:nvPr/>
        </p:nvSpPr>
        <p:spPr>
          <a:xfrm>
            <a:off x="1145950" y="2309475"/>
            <a:ext cx="1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Limited resources</a:t>
            </a:r>
            <a:endParaRPr b="0" i="0" sz="14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4" name="Google Shape;204;p4"/>
          <p:cNvSpPr txBox="1"/>
          <p:nvPr/>
        </p:nvSpPr>
        <p:spPr>
          <a:xfrm>
            <a:off x="6500375" y="2309475"/>
            <a:ext cx="7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Blind</a:t>
            </a:r>
            <a:endParaRPr b="0" i="0" sz="14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6386225" y="3464975"/>
            <a:ext cx="9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Disabled</a:t>
            </a:r>
            <a:endParaRPr b="0" i="0" sz="14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6" name="Google Shape;206;p4"/>
          <p:cNvSpPr txBox="1"/>
          <p:nvPr/>
        </p:nvSpPr>
        <p:spPr>
          <a:xfrm>
            <a:off x="5953350" y="1190375"/>
            <a:ext cx="19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65 years old or older</a:t>
            </a:r>
            <a:endParaRPr b="0" i="0" sz="14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310900" y="219450"/>
            <a:ext cx="539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SSI Program Eligibility</a:t>
            </a:r>
            <a:endParaRPr b="0" i="0" sz="30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7068C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/>
          <p:nvPr>
            <p:ph idx="4294967295" type="body"/>
          </p:nvPr>
        </p:nvSpPr>
        <p:spPr>
          <a:xfrm>
            <a:off x="1950875" y="2302888"/>
            <a:ext cx="65826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Title: Improving the Supplemental Security Income Program for Adults with Disabilities by Jack Smalligan, Chantel Boyens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Date: April 2019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Place of publication: Urban Institute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13" name="Google Shape;213;p5"/>
          <p:cNvSpPr txBox="1"/>
          <p:nvPr>
            <p:ph idx="4294967295" type="body"/>
          </p:nvPr>
        </p:nvSpPr>
        <p:spPr>
          <a:xfrm>
            <a:off x="1950875" y="3764375"/>
            <a:ext cx="5418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Title: The Supplemental Security Income Program by Mark Duggan, Melissa S. Kearney &amp; Stephanie Rennane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Date: November 2016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Place of publication: National Bureau of Economic Research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14" name="Google Shape;214;p5"/>
          <p:cNvSpPr txBox="1"/>
          <p:nvPr>
            <p:ph idx="4294967295" type="title"/>
          </p:nvPr>
        </p:nvSpPr>
        <p:spPr>
          <a:xfrm>
            <a:off x="2377275" y="0"/>
            <a:ext cx="4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4200"/>
              <a:buNone/>
            </a:pP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Literature Review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666283" y="1211767"/>
            <a:ext cx="463744" cy="398892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687282" y="2571751"/>
            <a:ext cx="421736" cy="398876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666276" y="4041541"/>
            <a:ext cx="463735" cy="468381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"/>
          <p:cNvSpPr txBox="1"/>
          <p:nvPr>
            <p:ph idx="4294967295" type="body"/>
          </p:nvPr>
        </p:nvSpPr>
        <p:spPr>
          <a:xfrm>
            <a:off x="1950875" y="1000010"/>
            <a:ext cx="72402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Title: When One Size Does Not Fit All: Modernizing the Supplemental Security Income Program by Mary C. Daly, Mark Duggan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Date: First Published November 6, 2019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Place of publication: American Academy of Political &amp; Social Science (AAPSS)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/>
          <p:nvPr/>
        </p:nvSpPr>
        <p:spPr>
          <a:xfrm>
            <a:off x="2871931" y="3145872"/>
            <a:ext cx="325832" cy="662841"/>
          </a:xfrm>
          <a:custGeom>
            <a:rect b="b" l="l" r="r" t="t"/>
            <a:pathLst>
              <a:path extrusionOk="0" h="19322" w="10191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5637794" y="3184697"/>
            <a:ext cx="325832" cy="662841"/>
          </a:xfrm>
          <a:custGeom>
            <a:rect b="b" l="l" r="r" t="t"/>
            <a:pathLst>
              <a:path extrusionOk="0" h="19322" w="10191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5963619" y="3184697"/>
            <a:ext cx="325832" cy="662841"/>
          </a:xfrm>
          <a:custGeom>
            <a:rect b="b" l="l" r="r" t="t"/>
            <a:pathLst>
              <a:path extrusionOk="0" h="19322" w="10191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6"/>
          <p:cNvGrpSpPr/>
          <p:nvPr/>
        </p:nvGrpSpPr>
        <p:grpSpPr>
          <a:xfrm>
            <a:off x="3023123" y="2762244"/>
            <a:ext cx="392912" cy="383636"/>
            <a:chOff x="-62518200" y="2692475"/>
            <a:chExt cx="318225" cy="289100"/>
          </a:xfrm>
        </p:grpSpPr>
        <p:sp>
          <p:nvSpPr>
            <p:cNvPr id="227" name="Google Shape;227;p6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6"/>
          <p:cNvGrpSpPr/>
          <p:nvPr/>
        </p:nvGrpSpPr>
        <p:grpSpPr>
          <a:xfrm>
            <a:off x="2630211" y="2762244"/>
            <a:ext cx="392912" cy="383636"/>
            <a:chOff x="-62518200" y="2692475"/>
            <a:chExt cx="318225" cy="289100"/>
          </a:xfrm>
        </p:grpSpPr>
        <p:sp>
          <p:nvSpPr>
            <p:cNvPr id="230" name="Google Shape;230;p6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6"/>
          <p:cNvGrpSpPr/>
          <p:nvPr/>
        </p:nvGrpSpPr>
        <p:grpSpPr>
          <a:xfrm>
            <a:off x="5462148" y="2762244"/>
            <a:ext cx="392912" cy="383636"/>
            <a:chOff x="-62518200" y="2692475"/>
            <a:chExt cx="318225" cy="289100"/>
          </a:xfrm>
        </p:grpSpPr>
        <p:sp>
          <p:nvSpPr>
            <p:cNvPr id="233" name="Google Shape;233;p6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6"/>
          <p:cNvGrpSpPr/>
          <p:nvPr/>
        </p:nvGrpSpPr>
        <p:grpSpPr>
          <a:xfrm>
            <a:off x="5808323" y="2762244"/>
            <a:ext cx="392912" cy="383636"/>
            <a:chOff x="-62496231" y="3061541"/>
            <a:chExt cx="318225" cy="289100"/>
          </a:xfrm>
        </p:grpSpPr>
        <p:sp>
          <p:nvSpPr>
            <p:cNvPr id="236" name="Google Shape;236;p6"/>
            <p:cNvSpPr/>
            <p:nvPr/>
          </p:nvSpPr>
          <p:spPr>
            <a:xfrm>
              <a:off x="-62496231" y="3061541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-62319014" y="3166910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6"/>
          <p:cNvGrpSpPr/>
          <p:nvPr/>
        </p:nvGrpSpPr>
        <p:grpSpPr>
          <a:xfrm>
            <a:off x="6138373" y="2762244"/>
            <a:ext cx="392912" cy="383636"/>
            <a:chOff x="-62518200" y="2692475"/>
            <a:chExt cx="318225" cy="289100"/>
          </a:xfrm>
        </p:grpSpPr>
        <p:sp>
          <p:nvSpPr>
            <p:cNvPr id="239" name="Google Shape;239;p6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6"/>
          <p:cNvSpPr txBox="1"/>
          <p:nvPr/>
        </p:nvSpPr>
        <p:spPr>
          <a:xfrm>
            <a:off x="2656838" y="3754125"/>
            <a:ext cx="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single</a:t>
            </a:r>
            <a:endParaRPr b="0" i="0" sz="14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5565775" y="3754125"/>
            <a:ext cx="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couple</a:t>
            </a:r>
            <a:endParaRPr b="0" i="0" sz="14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43" name="Google Shape;243;p6"/>
          <p:cNvGrpSpPr/>
          <p:nvPr/>
        </p:nvGrpSpPr>
        <p:grpSpPr>
          <a:xfrm>
            <a:off x="3277305" y="1064332"/>
            <a:ext cx="1043686" cy="1089666"/>
            <a:chOff x="683125" y="1955275"/>
            <a:chExt cx="299325" cy="294600"/>
          </a:xfrm>
        </p:grpSpPr>
        <p:sp>
          <p:nvSpPr>
            <p:cNvPr id="244" name="Google Shape;244;p6"/>
            <p:cNvSpPr/>
            <p:nvPr/>
          </p:nvSpPr>
          <p:spPr>
            <a:xfrm>
              <a:off x="876875" y="1989925"/>
              <a:ext cx="52800" cy="63825"/>
            </a:xfrm>
            <a:custGeom>
              <a:rect b="b" l="l" r="r" t="t"/>
              <a:pathLst>
                <a:path extrusionOk="0" h="2553" w="2112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683125" y="2058450"/>
              <a:ext cx="159900" cy="191425"/>
            </a:xfrm>
            <a:custGeom>
              <a:rect b="b" l="l" r="r" t="t"/>
              <a:pathLst>
                <a:path extrusionOk="0" h="7657" w="6396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824900" y="195527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895000" y="20584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6"/>
          <p:cNvSpPr txBox="1"/>
          <p:nvPr/>
        </p:nvSpPr>
        <p:spPr>
          <a:xfrm>
            <a:off x="310896" y="219456"/>
            <a:ext cx="416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57068C"/>
                </a:solidFill>
                <a:highlight>
                  <a:srgbClr val="D9D2E9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Problem Definition</a:t>
            </a:r>
            <a:endParaRPr b="0" i="0" sz="3000" u="none" cap="none" strike="noStrike">
              <a:solidFill>
                <a:srgbClr val="000000"/>
              </a:solidFill>
              <a:highlight>
                <a:srgbClr val="D9D2E9"/>
              </a:highlight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49" name="Google Shape;249;p6"/>
          <p:cNvSpPr txBox="1"/>
          <p:nvPr/>
        </p:nvSpPr>
        <p:spPr>
          <a:xfrm>
            <a:off x="4477300" y="1596250"/>
            <a:ext cx="17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Couple penalty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/>
          <p:nvPr/>
        </p:nvSpPr>
        <p:spPr>
          <a:xfrm>
            <a:off x="407175" y="797850"/>
            <a:ext cx="3636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300" y="797850"/>
            <a:ext cx="3314599" cy="41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1975" y="152400"/>
            <a:ext cx="370463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7"/>
          <p:cNvSpPr txBox="1"/>
          <p:nvPr/>
        </p:nvSpPr>
        <p:spPr>
          <a:xfrm>
            <a:off x="310896" y="219456"/>
            <a:ext cx="375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57068C"/>
                </a:solidFill>
                <a:latin typeface="Proxima Nova"/>
                <a:ea typeface="Proxima Nova"/>
                <a:cs typeface="Proxima Nova"/>
                <a:sym typeface="Proxima Nova"/>
              </a:rPr>
              <a:t>Primary Data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/>
          <p:nvPr/>
        </p:nvSpPr>
        <p:spPr>
          <a:xfrm>
            <a:off x="310896" y="219456"/>
            <a:ext cx="375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57068C"/>
                </a:solidFill>
                <a:latin typeface="Proxima Nova"/>
                <a:ea typeface="Proxima Nova"/>
                <a:cs typeface="Proxima Nova"/>
                <a:sym typeface="Proxima Nova"/>
              </a:rPr>
              <a:t>Complications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8"/>
          <p:cNvSpPr txBox="1"/>
          <p:nvPr/>
        </p:nvSpPr>
        <p:spPr>
          <a:xfrm>
            <a:off x="407175" y="1514250"/>
            <a:ext cx="3636600" cy="21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4" name="Google Shape;2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25" y="1591927"/>
            <a:ext cx="4795426" cy="321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3775" y="239538"/>
            <a:ext cx="4795425" cy="2494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 txBox="1"/>
          <p:nvPr/>
        </p:nvSpPr>
        <p:spPr>
          <a:xfrm>
            <a:off x="310896" y="219456"/>
            <a:ext cx="476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57068C"/>
                </a:solidFill>
                <a:latin typeface="Proxima Nova"/>
                <a:ea typeface="Proxima Nova"/>
                <a:cs typeface="Proxima Nova"/>
                <a:sym typeface="Proxima Nova"/>
              </a:rPr>
              <a:t>Data Extraction Pipeline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1" name="Google Shape;2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3113" y="1292400"/>
            <a:ext cx="3977776" cy="298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